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nstruktionenberlin.pages.dev/hirnholz-und-pfostenfuss-feuchtestellen-anfrage/" TargetMode="External"/><Relationship Id="rId3" Type="http://schemas.openxmlformats.org/officeDocument/2006/relationships/hyperlink" Target="https://holzkonstruktionenberlin.pages.dev/dateien/minimax-046d54a8134dfff1b866dff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Hirnholz und Pfostenfuß im Detail: kritische Feuchtestellen verstehen und sauber anfragen · Erklärende Präsentation</a:t>
            </a:r>
          </a:p>
        </p:txBody>
      </p:sp>
      <p:sp>
        <p:nvSpPr>
          <p:cNvPr id="3" name="Content Placeholder 2"/>
          <p:cNvSpPr>
            <a:spLocks noGrp="1"/>
          </p:cNvSpPr>
          <p:nvPr>
            <p:ph idx="1"/>
          </p:nvPr>
        </p:nvSpPr>
        <p:spPr/>
        <p:txBody>
          <a:bodyPr/>
          <a:lstStyle/>
          <a:p>
            <a:r>
              <a:t>Überblick: Hirnholz und Pfostenfuß gehören zu den am häufigsten unterschätzten Stellen an Holzkonstruktionen. Beide Punkte liegen genau dort, wo Feuchtigkeit unbeobachtet eindringen und sich dauerhaft festsetzen kann. Wer diese beiden Details bei Planung und Anfrage gezielt benennt, legt den Grundstein für eine Konstruktion, die trocken bleibt und ihre Funktion über Jahre zuverlässig erfüllt.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gerade diese beiden Stellen so anfällig sind</a:t>
            </a:r>
          </a:p>
        </p:txBody>
      </p:sp>
      <p:sp>
        <p:nvSpPr>
          <p:cNvPr id="3" name="Content Placeholder 2"/>
          <p:cNvSpPr>
            <a:spLocks noGrp="1"/>
          </p:cNvSpPr>
          <p:nvPr>
            <p:ph idx="1"/>
          </p:nvPr>
        </p:nvSpPr>
        <p:spPr/>
        <p:txBody>
          <a:bodyPr/>
          <a:lstStyle/>
          <a:p>
            <a:pPr>
              <a:defRPr sz="1800"/>
            </a:pPr>
            <a:r>
              <a:t>Holz nimmt Feuchtigkeit nicht gleichmäßig auf. Die Stirnseiten – das sogenannte Hirnholz – wirken wie ein Docht: Wasser dringt hier besonders schnell ein und wird entlang der Faser in tiefere Schichten geleitet. Im Gegensatz zu seitlich bearbeiteten Flächen trocknet eingedrungene Feuchtigkeit am Hirnholz deutlich langsamer wieder ab. Ähnlich verhält es sich mit dem Pfostenfuß, der am Übergang zwischen Holz und Untergrund liegt. Ob im Erdreich, auf Pflaster oder Beton – hier trifft das Bauteil auf einen Bereich, der häufig feuchter ist als die umgebende Luft. Spritzwasser, Tauwasser und aufsteigende Feuchtigkeit aus dem Untergrund belasten die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gerade diese beiden Stellen so anfällig sind</a:t>
            </a:r>
          </a:p>
        </p:txBody>
      </p:sp>
      <p:sp>
        <p:nvSpPr>
          <p:cNvPr id="3" name="Content Placeholder 2"/>
          <p:cNvSpPr>
            <a:spLocks noGrp="1"/>
          </p:cNvSpPr>
          <p:nvPr>
            <p:ph idx="1"/>
          </p:nvPr>
        </p:nvSpPr>
        <p:spPr/>
        <p:txBody>
          <a:bodyPr/>
          <a:lstStyle/>
          <a:p>
            <a:pPr>
              <a:defRPr sz="1800"/>
            </a:pPr>
            <a:r>
              <a:t>se Zone zusätzlich. Die Folge: An beiden Stellen entstehen Feuchteschäden, die lange unbemerkt bleiben und sich dann auf angrenzende Bauteile ausbreiten.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Hirnholz richtig gestalten und schützen</a:t>
            </a:r>
          </a:p>
        </p:txBody>
      </p:sp>
      <p:sp>
        <p:nvSpPr>
          <p:cNvPr id="3" name="Content Placeholder 2"/>
          <p:cNvSpPr>
            <a:spLocks noGrp="1"/>
          </p:cNvSpPr>
          <p:nvPr>
            <p:ph idx="1"/>
          </p:nvPr>
        </p:nvSpPr>
        <p:spPr/>
        <p:txBody>
          <a:bodyPr/>
          <a:lstStyle/>
          <a:p>
            <a:pPr>
              <a:defRPr sz="1800"/>
            </a:pPr>
            <a:r>
              <a:t>Frei liegendes Hirnholz sollte nicht zur Auffangfläche für Regenwasser werden. Eine durchdachte Wasserführung – etwa durch eine schräg gestellte Abdeckung oder die geschützte Lage des Stabendes – reduziert die direkte Bewitterung erheblich. Dabei gilt es, einen häufigen Fehler zu vermeiden: Eine Abdeckung, unter der sich dauerhaft Feuchtigkeit staut, verlagert das Problem lediglich nach innen. Zwischenraum und Hinterlüftung spielen eine ebenso wichtige Rolle wie die Anschlüsse an Nachbarbauteile. Fugen müssen so ausgebildet sein, dass Wasser ablaufen kann und sich nirgends ein Feuchtenest bildet. Bereits bei der Planung lohnt sich die Frage,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Hirnholz richtig gestalten und schützen</a:t>
            </a:r>
          </a:p>
        </p:txBody>
      </p:sp>
      <p:sp>
        <p:nvSpPr>
          <p:cNvPr id="3" name="Content Placeholder 2"/>
          <p:cNvSpPr>
            <a:spLocks noGrp="1"/>
          </p:cNvSpPr>
          <p:nvPr>
            <p:ph idx="1"/>
          </p:nvPr>
        </p:nvSpPr>
        <p:spPr/>
        <p:txBody>
          <a:bodyPr/>
          <a:lstStyle/>
          <a:p>
            <a:pPr>
              <a:defRPr sz="1800"/>
            </a:pPr>
            <a:r>
              <a:t>ob das Hirnholz überdacht, frei bewittert oder in einem Wandanschluss verborgen liegt – jede dieser Lagen erfordert eine andere Detailausbildung.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Pfostenfuß: Abstand halten und Umfeld beachten</a:t>
            </a:r>
          </a:p>
        </p:txBody>
      </p:sp>
      <p:sp>
        <p:nvSpPr>
          <p:cNvPr id="3" name="Content Placeholder 2"/>
          <p:cNvSpPr>
            <a:spLocks noGrp="1"/>
          </p:cNvSpPr>
          <p:nvPr>
            <p:ph idx="1"/>
          </p:nvPr>
        </p:nvSpPr>
        <p:spPr/>
        <p:txBody>
          <a:bodyPr/>
          <a:lstStyle/>
          <a:p>
            <a:pPr>
              <a:defRPr sz="1800"/>
            </a:pPr>
            <a:r>
              <a:t>Direkter Kontakt zwischen Holzpfosten und Erdreich ist grundsätzlich zu vermeiden. Ein Pfostenträger aus Metall trennt zwar den Holzbalken vom feuchten Untergrund, löst aber nicht automatisch jedes Feuchteproblem. Spritzwasser, das vom Boden hochgeschleudert wird, und das Gefälle der umgebenden Flächen beeinflussen die Belastung am Pfostenfuß erheblich. Selbst ein hochwertiger Pfostenträger kann seine Wirkung verlieren, wenn Wasser ungehindert auf die Anschlussstelle trifitt. Pauschale Angaben zu Abständen oder Anschlusshöhen greifen hier zu kurz – die konkrete Situation vor Ort mit Untergrund, Geländegefälle und benachbarten Bauteilen bestim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Pfostenfuß: Abstand halten und Umfeld beachten</a:t>
            </a:r>
          </a:p>
        </p:txBody>
      </p:sp>
      <p:sp>
        <p:nvSpPr>
          <p:cNvPr id="3" name="Content Placeholder 2"/>
          <p:cNvSpPr>
            <a:spLocks noGrp="1"/>
          </p:cNvSpPr>
          <p:nvPr>
            <p:ph idx="1"/>
          </p:nvPr>
        </p:nvSpPr>
        <p:spPr/>
        <p:txBody>
          <a:bodyPr/>
          <a:lstStyle/>
          <a:p>
            <a:pPr>
              <a:defRPr sz="1800"/>
            </a:pPr>
            <a:r>
              <a:t>mt die richtige Ausbildung. Erreichbarkeit für spätere Kontrolle und Reinigung erleichtert die Wartung und hilft, Probleme frühzeitig zu erkennen.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 vor dem Einbau denken</a:t>
            </a:r>
          </a:p>
        </p:txBody>
      </p:sp>
      <p:sp>
        <p:nvSpPr>
          <p:cNvPr id="3" name="Content Placeholder 2"/>
          <p:cNvSpPr>
            <a:spLocks noGrp="1"/>
          </p:cNvSpPr>
          <p:nvPr>
            <p:ph idx="1"/>
          </p:nvPr>
        </p:nvSpPr>
        <p:spPr/>
        <p:txBody>
          <a:bodyPr/>
          <a:lstStyle/>
          <a:p>
            <a:pPr>
              <a:defRPr sz="1800"/>
            </a:pPr>
            <a:r>
              <a:t>Hirnholzflächen sind nicht nur im verbauten Zustand empfindlich. Bereits während Transport, Zwischenlagerung und Montage können sich Stirnseiten mit Feuchtigkeit vollsaugen, wenn sie ungeschützt auf feuchtem Boden liegen oder dem Niederschlag ausgesetzt sind. Diese bereits eingelagerte Feuchtigkeit sitzt dann beim Einbau in der Konstruktion. Abdeckungen während der Bauphase sind sinnvoll, dürfen aber keine dauerhaft feuchte Mikrozonen zwischen Abdeckung und Holz erzeugen. Auch ein Anstrich ersetzt nicht die konstruktive Wasserableitung – eine Wasserfalle verschwindet nicht durch Oberflächenbehandlung allein. Wer Hirnholz und Pfostenfuß bereit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 vor dem Einbau denken</a:t>
            </a:r>
          </a:p>
        </p:txBody>
      </p:sp>
      <p:sp>
        <p:nvSpPr>
          <p:cNvPr id="3" name="Content Placeholder 2"/>
          <p:cNvSpPr>
            <a:spLocks noGrp="1"/>
          </p:cNvSpPr>
          <p:nvPr>
            <p:ph idx="1"/>
          </p:nvPr>
        </p:nvSpPr>
        <p:spPr/>
        <p:txBody>
          <a:bodyPr/>
          <a:lstStyle/>
          <a:p>
            <a:pPr>
              <a:defRPr sz="1800"/>
            </a:pPr>
            <a:r>
              <a:t>s in der Bauphase konsequent schützt, beginnt den dauerhaften Schutz vor dem eigentlichen Einbau.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eine Anfrage gehört</a:t>
            </a:r>
          </a:p>
        </p:txBody>
      </p:sp>
      <p:sp>
        <p:nvSpPr>
          <p:cNvPr id="3" name="Content Placeholder 2"/>
          <p:cNvSpPr>
            <a:spLocks noGrp="1"/>
          </p:cNvSpPr>
          <p:nvPr>
            <p:ph idx="1"/>
          </p:nvPr>
        </p:nvSpPr>
        <p:spPr/>
        <p:txBody>
          <a:bodyPr/>
          <a:lstStyle/>
          <a:p>
            <a:pPr>
              <a:defRPr sz="1800"/>
            </a:pPr>
            <a:r>
              <a:t>Eine belastbare Anfrage benennt die Punkte, die später die Detailausbildung bestimmen. Für Hirnholz und Pfostenfuß reichen oft wenige, präzise Angaben. Zum Hirnholz gehören die genaue Lage – frei bewittert, überdacht oder im Wandanschluss verdeckt –, Angaben zu vorhandenen oder geplanten Abdeckungen und zum anstoßenden Bauteil mit der geplanten Fugen- und Anschlussausbildung. Für den Pfostenfuß sind Standort und Untergrund relevant – etwa Carport, Vordach oder Terrasse auf Erdreich, Beton oder Pflaster –, ebenso wie die Frage, ob ein Pfostenträger bereits vorgesehen ist. Das Gefälle im Umfeld, Tropfkanten von Nachbarbauteilen und die Erreichb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eine Anfrage gehört</a:t>
            </a:r>
          </a:p>
        </p:txBody>
      </p:sp>
      <p:sp>
        <p:nvSpPr>
          <p:cNvPr id="3" name="Content Placeholder 2"/>
          <p:cNvSpPr>
            <a:spLocks noGrp="1"/>
          </p:cNvSpPr>
          <p:nvPr>
            <p:ph idx="1"/>
          </p:nvPr>
        </p:nvSpPr>
        <p:spPr/>
        <p:txBody>
          <a:bodyPr/>
          <a:lstStyle/>
          <a:p>
            <a:pPr>
              <a:defRPr sz="1800"/>
            </a:pPr>
            <a:r>
              <a:t>arkeit für spätere Kontrollen runden die Angaben ab. Diese Informationen helfen, die Materialwahl und konstruktive Ausbildung sinnvoll einzuordnen.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Hirnholz und Pfostenfuß im Detail: kritische Feuchtestellen verstehen und sauber anfragen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